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Albert Sans Medium"/>
      <p:regular r:id="rId51"/>
      <p:bold r:id="rId52"/>
      <p:italic r:id="rId53"/>
      <p:boldItalic r:id="rId54"/>
    </p:embeddedFont>
    <p:embeddedFont>
      <p:font typeface="Epilogue"/>
      <p:regular r:id="rId55"/>
      <p:bold r:id="rId56"/>
      <p:italic r:id="rId57"/>
      <p:boldItalic r:id="rId58"/>
    </p:embeddedFont>
    <p:embeddedFont>
      <p:font typeface="Albert Sans"/>
      <p:regular r:id="rId59"/>
      <p:bold r:id="rId60"/>
      <p:italic r:id="rId61"/>
      <p:boldItalic r:id="rId62"/>
    </p:embeddedFont>
    <p:embeddedFont>
      <p:font typeface="DM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AlbertSans-boldItalic.fntdata"/><Relationship Id="rId61" Type="http://schemas.openxmlformats.org/officeDocument/2006/relationships/font" Target="fonts/AlbertSans-italic.fntdata"/><Relationship Id="rId20" Type="http://schemas.openxmlformats.org/officeDocument/2006/relationships/slide" Target="slides/slide16.xml"/><Relationship Id="rId64" Type="http://schemas.openxmlformats.org/officeDocument/2006/relationships/font" Target="fonts/DMSans-bold.fntdata"/><Relationship Id="rId63" Type="http://schemas.openxmlformats.org/officeDocument/2006/relationships/font" Target="fonts/DMSans-regular.fntdata"/><Relationship Id="rId22" Type="http://schemas.openxmlformats.org/officeDocument/2006/relationships/slide" Target="slides/slide18.xml"/><Relationship Id="rId66" Type="http://schemas.openxmlformats.org/officeDocument/2006/relationships/font" Target="fonts/DMSans-boldItalic.fntdata"/><Relationship Id="rId21" Type="http://schemas.openxmlformats.org/officeDocument/2006/relationships/slide" Target="slides/slide17.xml"/><Relationship Id="rId65" Type="http://schemas.openxmlformats.org/officeDocument/2006/relationships/font" Target="fonts/DM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AlbertSans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AlbertSansMedium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AlbertSansMedium-italic.fntdata"/><Relationship Id="rId52" Type="http://schemas.openxmlformats.org/officeDocument/2006/relationships/font" Target="fonts/AlbertSansMedium-bold.fntdata"/><Relationship Id="rId11" Type="http://schemas.openxmlformats.org/officeDocument/2006/relationships/slide" Target="slides/slide7.xml"/><Relationship Id="rId55" Type="http://schemas.openxmlformats.org/officeDocument/2006/relationships/font" Target="fonts/Epilogue-regular.fntdata"/><Relationship Id="rId10" Type="http://schemas.openxmlformats.org/officeDocument/2006/relationships/slide" Target="slides/slide6.xml"/><Relationship Id="rId54" Type="http://schemas.openxmlformats.org/officeDocument/2006/relationships/font" Target="fonts/AlbertSansMedium-boldItalic.fntdata"/><Relationship Id="rId13" Type="http://schemas.openxmlformats.org/officeDocument/2006/relationships/slide" Target="slides/slide9.xml"/><Relationship Id="rId57" Type="http://schemas.openxmlformats.org/officeDocument/2006/relationships/font" Target="fonts/Epilogue-italic.fntdata"/><Relationship Id="rId12" Type="http://schemas.openxmlformats.org/officeDocument/2006/relationships/slide" Target="slides/slide8.xml"/><Relationship Id="rId56" Type="http://schemas.openxmlformats.org/officeDocument/2006/relationships/font" Target="fonts/Epilogue-bold.fntdata"/><Relationship Id="rId15" Type="http://schemas.openxmlformats.org/officeDocument/2006/relationships/slide" Target="slides/slide11.xml"/><Relationship Id="rId59" Type="http://schemas.openxmlformats.org/officeDocument/2006/relationships/font" Target="fonts/AlbertSans-regular.fntdata"/><Relationship Id="rId14" Type="http://schemas.openxmlformats.org/officeDocument/2006/relationships/slide" Target="slides/slide10.xml"/><Relationship Id="rId58" Type="http://schemas.openxmlformats.org/officeDocument/2006/relationships/font" Target="fonts/Epilogue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4d2dcb2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4d2dcb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15a33860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915a33860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15a33860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915a33860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15a33860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15a33860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15a33860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915a33860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15a33860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915a33860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15a33860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15a33860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15a33860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15a33860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15a33860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15a33860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5a33860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15a33860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15a33860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15a33860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0785d2d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0785d2d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15a33860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915a33860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15a33860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915a33860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915a33860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915a33860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15a33860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915a33860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90785d2d0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90785d2d0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81b64627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881b64627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a45e0b649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8a45e0b649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bb1f59f6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0bb1f59f6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0bb1f59f6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0bb1f59f6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0bb1f59f6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0bb1f59f6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a45e0b64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a45e0b64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0bb1f59f6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0bb1f59f6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0bb1f59f6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0bb1f59f6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0bb1f59f6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0bb1f59f6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bb1f59f6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0bb1f59f6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0bb1f59f6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0bb1f59f6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bb1f59f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0bb1f59f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0bb1f59f6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0bb1f59f6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bb1f59f61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bb1f59f6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0bb1f59f61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0bb1f59f61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bb1f59f6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bb1f59f6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a2c9785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a2c9785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bb1f59f6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0bb1f59f6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bb1f59f6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bb1f59f6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774fbecd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774fbecd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piensas que una IA te va a sustituir: mereces ser sustituido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a45e0b649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8a45e0b649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3dd4e9cd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3dd4e9cd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fea52a74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fea52a74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fea52a74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fea52a74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15a33860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915a33860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13" name="Google Shape;13;p2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1913450" y="1725850"/>
            <a:ext cx="5317200" cy="10794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1913450" y="2992875"/>
            <a:ext cx="53172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0" name="Google Shape;70;p11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71" name="Google Shape;71;p11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9620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3419275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79620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4" type="subTitle"/>
          </p:nvPr>
        </p:nvSpPr>
        <p:spPr>
          <a:xfrm>
            <a:off x="3419275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604235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604235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155265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8" type="title"/>
          </p:nvPr>
        </p:nvSpPr>
        <p:spPr>
          <a:xfrm>
            <a:off x="155265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4175725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4175725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679880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5" type="title"/>
          </p:nvPr>
        </p:nvSpPr>
        <p:spPr>
          <a:xfrm>
            <a:off x="679880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6" type="subTitle"/>
          </p:nvPr>
        </p:nvSpPr>
        <p:spPr>
          <a:xfrm>
            <a:off x="79620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7" type="subTitle"/>
          </p:nvPr>
        </p:nvSpPr>
        <p:spPr>
          <a:xfrm>
            <a:off x="3419275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8" type="subTitle"/>
          </p:nvPr>
        </p:nvSpPr>
        <p:spPr>
          <a:xfrm>
            <a:off x="604235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9" type="subTitle"/>
          </p:nvPr>
        </p:nvSpPr>
        <p:spPr>
          <a:xfrm>
            <a:off x="79620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0" type="subTitle"/>
          </p:nvPr>
        </p:nvSpPr>
        <p:spPr>
          <a:xfrm>
            <a:off x="3419275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1" type="subTitle"/>
          </p:nvPr>
        </p:nvSpPr>
        <p:spPr>
          <a:xfrm>
            <a:off x="604235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978120" y="3232050"/>
            <a:ext cx="3452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713175" y="1368750"/>
            <a:ext cx="7717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04" name="Google Shape;104;p15"/>
          <p:cNvGrpSpPr/>
          <p:nvPr/>
        </p:nvGrpSpPr>
        <p:grpSpPr>
          <a:xfrm>
            <a:off x="22564" y="-3"/>
            <a:ext cx="8719016" cy="5120941"/>
            <a:chOff x="22564" y="-3"/>
            <a:chExt cx="8719016" cy="5120941"/>
          </a:xfrm>
        </p:grpSpPr>
        <p:sp>
          <p:nvSpPr>
            <p:cNvPr id="105" name="Google Shape;105;p15"/>
            <p:cNvSpPr/>
            <p:nvPr/>
          </p:nvSpPr>
          <p:spPr>
            <a:xfrm>
              <a:off x="1437657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564" y="3786113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184820" y="-3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1005150" y="1021050"/>
            <a:ext cx="30750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1005150" y="3006175"/>
            <a:ext cx="3075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/>
          <p:nvPr>
            <p:ph idx="2" type="pic"/>
          </p:nvPr>
        </p:nvSpPr>
        <p:spPr>
          <a:xfrm>
            <a:off x="4353075" y="897225"/>
            <a:ext cx="3577200" cy="3349200"/>
          </a:xfrm>
          <a:prstGeom prst="rect">
            <a:avLst/>
          </a:prstGeom>
          <a:noFill/>
          <a:ln>
            <a:noFill/>
          </a:ln>
          <a:effectLst>
            <a:outerShdw rotWithShape="0" algn="bl" dir="7920000" dist="152400">
              <a:schemeClr val="dk1"/>
            </a:outerShdw>
          </a:effectLst>
        </p:spPr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1174875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5388434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5388434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91700" y="1201675"/>
            <a:ext cx="6709200" cy="22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962550" y="1324250"/>
            <a:ext cx="53727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403300" y="2308700"/>
            <a:ext cx="43374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403300" y="3913400"/>
            <a:ext cx="4337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" name="Google Shape;22;p3"/>
          <p:cNvGrpSpPr/>
          <p:nvPr/>
        </p:nvGrpSpPr>
        <p:grpSpPr>
          <a:xfrm>
            <a:off x="402430" y="39538"/>
            <a:ext cx="8349379" cy="5035943"/>
            <a:chOff x="402430" y="39538"/>
            <a:chExt cx="8349379" cy="5035943"/>
          </a:xfrm>
        </p:grpSpPr>
        <p:sp>
          <p:nvSpPr>
            <p:cNvPr id="23" name="Google Shape;23;p3"/>
            <p:cNvSpPr/>
            <p:nvPr/>
          </p:nvSpPr>
          <p:spPr>
            <a:xfrm>
              <a:off x="402430" y="44485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755293" y="395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441009" y="476468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4818095" y="2374645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1530800" y="2374662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3" type="subTitle"/>
          </p:nvPr>
        </p:nvSpPr>
        <p:spPr>
          <a:xfrm>
            <a:off x="1530805" y="1961700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4" type="subTitle"/>
          </p:nvPr>
        </p:nvSpPr>
        <p:spPr>
          <a:xfrm>
            <a:off x="4818095" y="1961688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2" type="subTitle"/>
          </p:nvPr>
        </p:nvSpPr>
        <p:spPr>
          <a:xfrm>
            <a:off x="10579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1592624" y="1672417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2" type="subTitle"/>
          </p:nvPr>
        </p:nvSpPr>
        <p:spPr>
          <a:xfrm>
            <a:off x="1592608" y="2842621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3" type="subTitle"/>
          </p:nvPr>
        </p:nvSpPr>
        <p:spPr>
          <a:xfrm>
            <a:off x="1592600" y="3944000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4" type="subTitle"/>
          </p:nvPr>
        </p:nvSpPr>
        <p:spPr>
          <a:xfrm>
            <a:off x="1592607" y="1310825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5" type="subTitle"/>
          </p:nvPr>
        </p:nvSpPr>
        <p:spPr>
          <a:xfrm>
            <a:off x="1592607" y="2481029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6" type="subTitle"/>
          </p:nvPr>
        </p:nvSpPr>
        <p:spPr>
          <a:xfrm>
            <a:off x="1592607" y="3582283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798406" y="539500"/>
            <a:ext cx="76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1517248" y="1917560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2" type="subTitle"/>
          </p:nvPr>
        </p:nvSpPr>
        <p:spPr>
          <a:xfrm>
            <a:off x="5152652" y="1917561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3" type="subTitle"/>
          </p:nvPr>
        </p:nvSpPr>
        <p:spPr>
          <a:xfrm>
            <a:off x="1517248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4" type="subTitle"/>
          </p:nvPr>
        </p:nvSpPr>
        <p:spPr>
          <a:xfrm>
            <a:off x="5152652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5" type="subTitle"/>
          </p:nvPr>
        </p:nvSpPr>
        <p:spPr>
          <a:xfrm>
            <a:off x="1517251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6" type="subTitle"/>
          </p:nvPr>
        </p:nvSpPr>
        <p:spPr>
          <a:xfrm>
            <a:off x="1517251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7" type="subTitle"/>
          </p:nvPr>
        </p:nvSpPr>
        <p:spPr>
          <a:xfrm>
            <a:off x="5152650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8" type="subTitle"/>
          </p:nvPr>
        </p:nvSpPr>
        <p:spPr>
          <a:xfrm>
            <a:off x="5152650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965245" y="2004954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2" type="subTitle"/>
          </p:nvPr>
        </p:nvSpPr>
        <p:spPr>
          <a:xfrm>
            <a:off x="3483434" y="2004955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965245" y="3655625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4" type="subTitle"/>
          </p:nvPr>
        </p:nvSpPr>
        <p:spPr>
          <a:xfrm>
            <a:off x="3483434" y="3655626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5" type="subTitle"/>
          </p:nvPr>
        </p:nvSpPr>
        <p:spPr>
          <a:xfrm>
            <a:off x="6003695" y="2004955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6" type="subTitle"/>
          </p:nvPr>
        </p:nvSpPr>
        <p:spPr>
          <a:xfrm>
            <a:off x="6003695" y="3655626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7" type="subTitle"/>
          </p:nvPr>
        </p:nvSpPr>
        <p:spPr>
          <a:xfrm>
            <a:off x="965251" y="14146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8" type="subTitle"/>
          </p:nvPr>
        </p:nvSpPr>
        <p:spPr>
          <a:xfrm>
            <a:off x="3485566" y="14146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9" type="subTitle"/>
          </p:nvPr>
        </p:nvSpPr>
        <p:spPr>
          <a:xfrm>
            <a:off x="6007955" y="14146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3" type="subTitle"/>
          </p:nvPr>
        </p:nvSpPr>
        <p:spPr>
          <a:xfrm>
            <a:off x="965251" y="3055576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4" type="subTitle"/>
          </p:nvPr>
        </p:nvSpPr>
        <p:spPr>
          <a:xfrm>
            <a:off x="3485565" y="3055577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5" type="subTitle"/>
          </p:nvPr>
        </p:nvSpPr>
        <p:spPr>
          <a:xfrm>
            <a:off x="6007952" y="3055577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hasCustomPrompt="1" type="title"/>
          </p:nvPr>
        </p:nvSpPr>
        <p:spPr>
          <a:xfrm>
            <a:off x="2310400" y="61162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2310400" y="1452946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hasCustomPrompt="1" idx="2" type="title"/>
          </p:nvPr>
        </p:nvSpPr>
        <p:spPr>
          <a:xfrm>
            <a:off x="2310400" y="196388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2310400" y="2805211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hasCustomPrompt="1" idx="4" type="title"/>
          </p:nvPr>
        </p:nvSpPr>
        <p:spPr>
          <a:xfrm>
            <a:off x="2310400" y="331614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6"/>
          <p:cNvSpPr txBox="1"/>
          <p:nvPr>
            <p:ph idx="5" type="subTitle"/>
          </p:nvPr>
        </p:nvSpPr>
        <p:spPr>
          <a:xfrm>
            <a:off x="2310400" y="4157475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hasCustomPrompt="1" type="title"/>
          </p:nvPr>
        </p:nvSpPr>
        <p:spPr>
          <a:xfrm>
            <a:off x="108817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720000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7"/>
          <p:cNvSpPr txBox="1"/>
          <p:nvPr>
            <p:ph idx="2" type="subTitle"/>
          </p:nvPr>
        </p:nvSpPr>
        <p:spPr>
          <a:xfrm>
            <a:off x="720000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hasCustomPrompt="1" idx="3" type="title"/>
          </p:nvPr>
        </p:nvSpPr>
        <p:spPr>
          <a:xfrm>
            <a:off x="3788157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7"/>
          <p:cNvSpPr txBox="1"/>
          <p:nvPr>
            <p:ph idx="4" type="subTitle"/>
          </p:nvPr>
        </p:nvSpPr>
        <p:spPr>
          <a:xfrm>
            <a:off x="3420057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27"/>
          <p:cNvSpPr txBox="1"/>
          <p:nvPr>
            <p:ph idx="5" type="subTitle"/>
          </p:nvPr>
        </p:nvSpPr>
        <p:spPr>
          <a:xfrm>
            <a:off x="3420057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hasCustomPrompt="1" idx="6" type="title"/>
          </p:nvPr>
        </p:nvSpPr>
        <p:spPr>
          <a:xfrm>
            <a:off x="648821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7"/>
          <p:cNvSpPr txBox="1"/>
          <p:nvPr>
            <p:ph idx="7" type="subTitle"/>
          </p:nvPr>
        </p:nvSpPr>
        <p:spPr>
          <a:xfrm>
            <a:off x="6120115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5" name="Google Shape;195;p27"/>
          <p:cNvSpPr txBox="1"/>
          <p:nvPr>
            <p:ph idx="8" type="subTitle"/>
          </p:nvPr>
        </p:nvSpPr>
        <p:spPr>
          <a:xfrm>
            <a:off x="6120115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1" name="Google Shape;201;p28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202" name="Google Shape;202;p28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8"/>
          <p:cNvSpPr txBox="1"/>
          <p:nvPr/>
        </p:nvSpPr>
        <p:spPr>
          <a:xfrm>
            <a:off x="2105650" y="3543350"/>
            <a:ext cx="4932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91700" y="1201675"/>
            <a:ext cx="6709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5217434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1745421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5217426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1745225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928350" y="949875"/>
            <a:ext cx="41298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928350" y="2006350"/>
            <a:ext cx="41298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992400" y="949875"/>
            <a:ext cx="2688000" cy="3311400"/>
          </a:xfrm>
          <a:prstGeom prst="rect">
            <a:avLst/>
          </a:prstGeom>
          <a:noFill/>
          <a:ln>
            <a:noFill/>
          </a:ln>
          <a:effectLst>
            <a:outerShdw rotWithShape="0" algn="bl" dir="7560000" dist="142875">
              <a:schemeClr val="dk1">
                <a:alpha val="97000"/>
              </a:schemeClr>
            </a:outerShdw>
          </a:effectLst>
        </p:spPr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8" name="Google Shape;48;p8"/>
          <p:cNvGrpSpPr/>
          <p:nvPr/>
        </p:nvGrpSpPr>
        <p:grpSpPr>
          <a:xfrm>
            <a:off x="33846" y="-12"/>
            <a:ext cx="9110159" cy="5120950"/>
            <a:chOff x="33846" y="-12"/>
            <a:chExt cx="9110159" cy="5120950"/>
          </a:xfrm>
        </p:grpSpPr>
        <p:sp>
          <p:nvSpPr>
            <p:cNvPr id="49" name="Google Shape;49;p8"/>
            <p:cNvSpPr/>
            <p:nvPr/>
          </p:nvSpPr>
          <p:spPr>
            <a:xfrm>
              <a:off x="8833205" y="-12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3846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402418" y="17398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460914" y="17172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8460918" y="44993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2821494" y="1582288"/>
            <a:ext cx="35010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821506" y="2667513"/>
            <a:ext cx="35010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9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59" name="Google Shape;59;p9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713125" y="3954975"/>
            <a:ext cx="7717800" cy="63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Relationship Id="rId4" Type="http://schemas.openxmlformats.org/officeDocument/2006/relationships/image" Target="../media/image4.gif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Relationship Id="rId4" Type="http://schemas.openxmlformats.org/officeDocument/2006/relationships/image" Target="../media/image4.gif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Relationship Id="rId4" Type="http://schemas.openxmlformats.org/officeDocument/2006/relationships/image" Target="../media/image14.gif"/><Relationship Id="rId5" Type="http://schemas.openxmlformats.org/officeDocument/2006/relationships/image" Target="../media/image15.gif"/><Relationship Id="rId6" Type="http://schemas.openxmlformats.org/officeDocument/2006/relationships/image" Target="../media/image11.gif"/><Relationship Id="rId7" Type="http://schemas.openxmlformats.org/officeDocument/2006/relationships/image" Target="../media/image10.gif"/><Relationship Id="rId8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3.gif"/><Relationship Id="rId5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Relationship Id="rId4" Type="http://schemas.openxmlformats.org/officeDocument/2006/relationships/image" Target="../media/image5.gif"/><Relationship Id="rId5" Type="http://schemas.openxmlformats.org/officeDocument/2006/relationships/image" Target="../media/image21.gif"/><Relationship Id="rId6" Type="http://schemas.openxmlformats.org/officeDocument/2006/relationships/image" Target="../media/image27.gif"/><Relationship Id="rId7" Type="http://schemas.openxmlformats.org/officeDocument/2006/relationships/image" Target="../media/image26.gif"/><Relationship Id="rId8" Type="http://schemas.openxmlformats.org/officeDocument/2006/relationships/image" Target="../media/image3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Relationship Id="rId4" Type="http://schemas.openxmlformats.org/officeDocument/2006/relationships/image" Target="../media/image32.gif"/><Relationship Id="rId5" Type="http://schemas.openxmlformats.org/officeDocument/2006/relationships/image" Target="../media/image3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gif"/><Relationship Id="rId4" Type="http://schemas.openxmlformats.org/officeDocument/2006/relationships/image" Target="../media/image33.gif"/><Relationship Id="rId5" Type="http://schemas.openxmlformats.org/officeDocument/2006/relationships/image" Target="../media/image55.gif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image" Target="../media/image30.gif"/><Relationship Id="rId5" Type="http://schemas.openxmlformats.org/officeDocument/2006/relationships/image" Target="../media/image3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gif"/><Relationship Id="rId4" Type="http://schemas.openxmlformats.org/officeDocument/2006/relationships/image" Target="../media/image38.gif"/><Relationship Id="rId5" Type="http://schemas.openxmlformats.org/officeDocument/2006/relationships/image" Target="../media/image43.gif"/><Relationship Id="rId6" Type="http://schemas.openxmlformats.org/officeDocument/2006/relationships/image" Target="../media/image50.png"/><Relationship Id="rId7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image" Target="../media/image36.gif"/><Relationship Id="rId5" Type="http://schemas.openxmlformats.org/officeDocument/2006/relationships/image" Target="../media/image47.gif"/><Relationship Id="rId6" Type="http://schemas.openxmlformats.org/officeDocument/2006/relationships/image" Target="../media/image4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Relationship Id="rId4" Type="http://schemas.openxmlformats.org/officeDocument/2006/relationships/image" Target="../media/image46.gif"/><Relationship Id="rId5" Type="http://schemas.openxmlformats.org/officeDocument/2006/relationships/image" Target="../media/image5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gif"/><Relationship Id="rId4" Type="http://schemas.openxmlformats.org/officeDocument/2006/relationships/image" Target="../media/image54.gif"/><Relationship Id="rId5" Type="http://schemas.openxmlformats.org/officeDocument/2006/relationships/image" Target="../media/image48.gif"/><Relationship Id="rId6" Type="http://schemas.openxmlformats.org/officeDocument/2006/relationships/image" Target="../media/image6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hyperlink" Target="https://github.com/husseinlopez/icd2023/blob/main/icd8.ipynb" TargetMode="External"/><Relationship Id="rId5" Type="http://schemas.openxmlformats.org/officeDocument/2006/relationships/image" Target="../media/image44.png"/><Relationship Id="rId6" Type="http://schemas.openxmlformats.org/officeDocument/2006/relationships/hyperlink" Target="https://github.com/husseinlopez/icd2024/blob/main/icd16.ipynb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hyperlink" Target="https://github.com/husseinlopez/PythonDataScienceHandbook/blob/master/notebooks_v1/05.07-Support-Vector-Machines.ipynb" TargetMode="External"/><Relationship Id="rId5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ScarlettMagdaleno/NotebooksICD2023/blob/main/NotebookProyectoFInal/DeteccionDeAnsiedadYDepresionEnAdolescentesATravesDeTextosDeRedesSociales.ipynb" TargetMode="External"/><Relationship Id="rId4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youtube.com/watch?v=C45EG_Rqw3w" TargetMode="External"/><Relationship Id="rId4" Type="http://schemas.openxmlformats.org/officeDocument/2006/relationships/image" Target="../media/image5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Introducción a la Ciencia de Datos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Maestría en Ciencias </a:t>
            </a:r>
            <a:br>
              <a:rPr lang="en" sz="2400">
                <a:solidFill>
                  <a:schemeClr val="lt2"/>
                </a:solidFill>
              </a:rPr>
            </a:br>
            <a:r>
              <a:rPr lang="en" sz="2400">
                <a:solidFill>
                  <a:schemeClr val="lt2"/>
                </a:solidFill>
              </a:rPr>
              <a:t>de la Computación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Irvin Hussein López Nava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 b="1764" l="0" r="0" t="1270"/>
          <a:stretch/>
        </p:blipFill>
        <p:spPr>
          <a:xfrm>
            <a:off x="7391000" y="348450"/>
            <a:ext cx="1351601" cy="13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75" y="3475225"/>
            <a:ext cx="1351599" cy="1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0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Maximizando el margen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Distancia de ejemplos más cercanos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desde la línea/hiperplano.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margen = 𝛾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Tener en cuenta que 'a' es arbitraria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(¿normalizar ecuaciones por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?)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\underset{w,b}{max} \ \gamma = a/\left \| w \right \|"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250" y="2672050"/>
            <a:ext cx="1474109" cy="3345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w.x_j,+b) y_j \geq a \ \forall j&#10;" id="312" name="Google Shape;3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250" y="3107453"/>
            <a:ext cx="1650376" cy="217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557" y="1552850"/>
            <a:ext cx="3590218" cy="31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1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Máquinas de Soporte Vectorial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Forma primaria: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Solución eficiente mediante </a:t>
            </a:r>
            <a:b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programación cuadrática (QP).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Algoritmos de solución bien estudiados.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\underset{w,b}{min} \ w.w" id="321" name="Google Shape;3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300" y="2094600"/>
            <a:ext cx="838182" cy="326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w.x_j,+b) y_j \geq a \ \forall j" id="322" name="Google Shape;3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300" y="2552151"/>
            <a:ext cx="1795025" cy="23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042" y="1552850"/>
            <a:ext cx="3504732" cy="31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Forma primaria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resolver para w, b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Prueba de clasificación para nuevos x: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Forma dual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resolver para 𝞪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,…, 𝞪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</a:t>
            </a:r>
            <a:endParaRPr baseline="-25000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Prueba de clasificación para nuevos x: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¡Ambos son problemas de QP con un único óptimo local!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9" name="Google Shape;32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42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Formas primarias y duales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descr="\underset{w,b}{min} \ w.w" id="331" name="Google Shape;3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975" y="2002750"/>
            <a:ext cx="628045" cy="24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l(w.x_l + b)\geq 1 \ \forall l \in training \ examples" id="332" name="Google Shape;3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563" y="2002750"/>
            <a:ext cx="2599986" cy="1593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.x + b &gt; 0" id="333" name="Google Shape;33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9547" y="2410128"/>
            <a:ext cx="798049" cy="12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underset{\alpha_1, ..., \alpha_M}{max} \sum_{j=1}^{M}\alpha_l - \frac{1}{2}\sum_{j=1}^{M} \sum_{k=1}^{M} \alpha_j \alpha_k y_j y_k \ \{x_j, x_k\}" id="334" name="Google Shape;33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7574" y="3052625"/>
            <a:ext cx="2519845" cy="45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alpha_l \geq 0 \ \forall l \in training \ examples" id="335" name="Google Shape;33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3286" y="3199837"/>
            <a:ext cx="2218656" cy="158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l \in SV'S} \alpha_l y_l \{x, x_l\} + b &gt; 0" id="336" name="Google Shape;33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6000" y="3624675"/>
            <a:ext cx="1589426" cy="3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Vectores de soporte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717750" y="1552850"/>
            <a:ext cx="38577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hiperplano lineal se define por "vectores de soporte".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Mover un poco otros puntos no afecta el límite de decisión.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Sólo es necesario almacenar los vectores de soporte para predecir etiquetas de nuevos puntos.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960" y="1751901"/>
            <a:ext cx="3288320" cy="2997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l \in SV'S} \alpha_l y_l \{x, x_l\} + b &gt; 0" id="345" name="Google Shape;3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882" y="1494253"/>
            <a:ext cx="1535610" cy="333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l \in SV'S} \alpha_l y_l \{x, x_l\} + b &lt; 0" id="346" name="Google Shape;3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198" y="1494250"/>
            <a:ext cx="1535577" cy="3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4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Kernel SVM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Y como la forma dual depende sólo de los productos internos, se puede aplicar el truco del núcleo para trabajar en un espacio proyectado (virtual) 𝚽 : X→ F.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Forma primaria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resolver para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w, b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en el espacio dimensional superior proyectado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Prueba de clasificación para nuevos x: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Forma dual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resolver para 𝞪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1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…, 𝞪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en el espacio de baja dimensión original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Prueba de clasificación para nuevos x: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\underset{\alpha_1, ..., \alpha_M}{max} \sum_{j=1}^{M}\alpha_l - \frac{1}{2}\sum_{j=1}^{M} \sum_{k=1}^{M} \alpha_j \alpha_k y_j y_k \ \kappa (x_j, x_k)"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198" y="3879697"/>
            <a:ext cx="3111419" cy="267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underset{w,b}{min} \ w.w" id="355" name="Google Shape;3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849" y="2629784"/>
            <a:ext cx="686064" cy="267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l(w.\Phi (x_l)+b)\geq 1 \ \forall l \in training \ examples" id="356" name="Google Shape;35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783" y="2629773"/>
            <a:ext cx="3161464" cy="1802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.\Phi (x) + b &gt; 0" id="357" name="Google Shape;35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5635" y="3066589"/>
            <a:ext cx="1112551" cy="1802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alpha_l \geq 0 \ \forall l \in training \ examples" id="358" name="Google Shape;35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8363" y="3879686"/>
            <a:ext cx="2371433" cy="163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l \in SV'S} \alpha_l y_l \kappa(x,x_l) + b &gt; 0" id="359" name="Google Shape;35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5635" y="4282727"/>
            <a:ext cx="1864616" cy="39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5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¿Qué pasa si los datos no son separables linealmente?</a:t>
            </a:r>
            <a:endParaRPr b="1" sz="27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Utilizar características de características de características de características...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¡Pero con el riesgo de sobreajuste!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Permitir “error” en la clasificación.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Maximizar el margen y minimizar el número de errores en los datos de entrenamiento (C - parámetro de compensación).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No QP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Pérdida 0/1 (no distingue entre cuasi accidente y error grave).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{x_1}^2,{x_2}^2, x_1, x_2, ..., exp(x_1)"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502" y="2009250"/>
            <a:ext cx="1945001" cy="203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underset{w,b}{min} \ w.w + C" id="368" name="Google Shape;3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433" y="2779176"/>
            <a:ext cx="1017016" cy="265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w.x_j,+b) y_j \geq 1 \ \forall j" id="369" name="Google Shape;36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503" y="3040997"/>
            <a:ext cx="1534860" cy="20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6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Soft-margin SVM</a:t>
            </a:r>
            <a:endParaRPr b="1" sz="24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Permitir “error” en la clasificación.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ξ</a:t>
            </a:r>
            <a:r>
              <a:rPr baseline="-25000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j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slack variables =</a:t>
            </a:r>
            <a:endParaRPr i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(&gt;1) if x</a:t>
            </a:r>
            <a:r>
              <a:rPr baseline="-25000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j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is misclassified</a:t>
            </a:r>
            <a:endParaRPr i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 se elige mediante validación cruzada.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Todavía QP.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\underset{w,b, \xi }{min} \ w.w + C \sum \xi_j " id="377" name="Google Shape;3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850" y="1972625"/>
            <a:ext cx="1527186" cy="302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w.x_j,+b) y_j \geq 1 - \xi_j \ \forall j" id="378" name="Google Shape;3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850" y="2333652"/>
            <a:ext cx="1999573" cy="212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xi_j \geq 0 \ \forall j&#10;" id="379" name="Google Shape;37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2207" y="2796053"/>
            <a:ext cx="701218" cy="18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3796" y="1552850"/>
            <a:ext cx="3602254" cy="33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7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Soft-margin SVM using Gaussian Kernel</a:t>
            </a:r>
            <a:endParaRPr b="1" sz="24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87" name="Google Shape;387;p47"/>
          <p:cNvSpPr txBox="1"/>
          <p:nvPr/>
        </p:nvSpPr>
        <p:spPr>
          <a:xfrm>
            <a:off x="577500" y="1552850"/>
            <a:ext cx="44979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puntos encerrados en un círculo son los vectores de soporte: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ejemplos de entrenamiento con 𝜶 distinto de cero.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Puntos trazados en el espacio 2D original.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Las líneas de contorno muestran constante: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88" name="Google Shape;3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000">
            <a:off x="5086204" y="2092738"/>
            <a:ext cx="3457491" cy="253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f}(x) = b + \sum_{l=1}^{M} \alpha_l \ y_l \ \kappa (x,x_l)" id="389" name="Google Shape;3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000" y="3412125"/>
            <a:ext cx="1979067" cy="53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f}(x) = b + \sum_{l=1}^{M} \alpha_l \ y_l \ exp (-\left \| x-x_l \right \|^2 / 2 \sigma^2 )&#10;" id="390" name="Google Shape;39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000" y="4109570"/>
            <a:ext cx="2925523" cy="53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Resumiendo SVM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Objetivo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maximizar el margen entre la superficie de decisión y los datos.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Formulaciones primarias y duales.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dualidad representa la decisión del clasificador en términos de vectores de soporte.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Kernel SVM.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Aprender la superficie de decisión lineal en un espacio de alta dimensión, trabajando en un espacio original de baja dimensión.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Manejo de datos ruidosos: “variables de holgura (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slack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)” de margen suave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 nuevo, formas primarias y duales.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Algoritmo SVM: optimización de programación cuadrática.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Mínimo global único.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9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Slack variables - Hinge loss</a:t>
            </a:r>
            <a:endParaRPr b="1" sz="24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Función de pérdida regularizada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Hinge loss</a:t>
            </a:r>
            <a:endParaRPr i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\xi_j = loss(f(x_j),y_j)" id="405" name="Google Shape;4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500" y="2042150"/>
            <a:ext cx="1561974" cy="211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(x_j) = sgn(w \cdot x_j + b)" id="406" name="Google Shape;4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500" y="2401692"/>
            <a:ext cx="1903081" cy="211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xi_j = (1-(w \cdot x_j + b) y_j)_+&#10;" id="407" name="Google Shape;40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00" y="3182554"/>
            <a:ext cx="2072499" cy="21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5000" y="1552850"/>
            <a:ext cx="2466749" cy="16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9"/>
          <p:cNvPicPr preferRelativeResize="0"/>
          <p:nvPr/>
        </p:nvPicPr>
        <p:blipFill rotWithShape="1">
          <a:blip r:embed="rId7">
            <a:alphaModFix/>
          </a:blip>
          <a:srcRect b="0" l="0" r="0" t="3119"/>
          <a:stretch/>
        </p:blipFill>
        <p:spPr>
          <a:xfrm>
            <a:off x="4147500" y="3337625"/>
            <a:ext cx="4409275" cy="14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32731" l="14876" r="4138" t="11202"/>
          <a:stretch/>
        </p:blipFill>
        <p:spPr>
          <a:xfrm>
            <a:off x="1036675" y="391275"/>
            <a:ext cx="7070649" cy="436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50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SVM vs Logistic Regression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SVM: Hinge loss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Logistic Regression: Log loss (conditional likelihood)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500" y="3276125"/>
            <a:ext cx="4065200" cy="1473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ss(f(x_j),y_j) = (1-(w \cdot x_j + b) y_j)_+" id="418" name="Google Shape;4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851" y="2042087"/>
            <a:ext cx="2865949" cy="194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ss(f(x_j),y_j) = -logP(y_j | x_j,w,b) " id="419" name="Google Shape;41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2851" y="2887282"/>
            <a:ext cx="2704460" cy="194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= log(1 + e^{-(w \cdot x_j + b)y_j})&#10;" id="420" name="Google Shape;42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2546" y="3244344"/>
            <a:ext cx="1656525" cy="209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¿Qué pasa con varias clases?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427" name="Google Shape;4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698" y="1650825"/>
            <a:ext cx="3818599" cy="30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52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Solución a problemas multiclase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717750" y="1552850"/>
            <a:ext cx="43674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Aprender 3 clasificadores por separado: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Clase k vs el resto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Pero es posible que w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no </a:t>
            </a:r>
            <a:b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base en la misma escala.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Nota: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(aw).x + (ab)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también es una solución.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435" name="Google Shape;435;p52"/>
          <p:cNvGrpSpPr/>
          <p:nvPr/>
        </p:nvGrpSpPr>
        <p:grpSpPr>
          <a:xfrm>
            <a:off x="5085279" y="1657767"/>
            <a:ext cx="3471727" cy="3092120"/>
            <a:chOff x="4880175" y="2744236"/>
            <a:chExt cx="3849775" cy="3242575"/>
          </a:xfrm>
        </p:grpSpPr>
        <p:pic>
          <p:nvPicPr>
            <p:cNvPr id="436" name="Google Shape;43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80175" y="2744236"/>
              <a:ext cx="3813825" cy="324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52"/>
            <p:cNvSpPr/>
            <p:nvPr/>
          </p:nvSpPr>
          <p:spPr>
            <a:xfrm>
              <a:off x="8444650" y="4615225"/>
              <a:ext cx="285300" cy="10236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(w_k,b_k)_{k=1,2,3} " id="438" name="Google Shape;4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675" y="2338825"/>
            <a:ext cx="1319100" cy="26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 = arg \ \underset{k}{max} \ w_k.x + b_k&#10;" id="439" name="Google Shape;43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675" y="2793650"/>
            <a:ext cx="2166325" cy="3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53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SVM multiclase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46" name="Google Shape;446;p53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Aprender simultáneamente 3 conjuntos de pesos: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y = arg máx w</a:t>
            </a:r>
            <a:r>
              <a:rPr baseline="30000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(k)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.x + b</a:t>
            </a:r>
            <a:r>
              <a:rPr baseline="30000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(k)</a:t>
            </a:r>
            <a:endParaRPr baseline="30000" i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Optimización conjunta: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</a:t>
            </a:r>
            <a:r>
              <a:rPr baseline="-25000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tiene la misma escala.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w^{(y_j)}.x_j+b^{(y_j)} \geq w^{y'}.x_j + b^{y'} + 1, \forall y' \neq y_j, \forall j " id="447" name="Google Shape;4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365" y="2025348"/>
            <a:ext cx="3501268" cy="212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imize_{w,b} \sum_{y} w^{(y)}.w^{(y)} + C \sum_{j} \sum_{y \neq y_j} \xi_j^{(y)} " id="448" name="Google Shape;4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399" y="2404168"/>
            <a:ext cx="3139694" cy="252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^{(y_j)}.x_j+b^{(y_j)} \geq w^{y}.x_j + b^{y} + 1 - \xi_j^{(y)}, \forall y \neq y_j, \forall j " id="449" name="Google Shape;44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201" y="2823456"/>
            <a:ext cx="3811600" cy="252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xi_j^{(y)} \geq  0, \forall y \neq y_j, \forall j " id="450" name="Google Shape;45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3498" y="3183764"/>
            <a:ext cx="1494293" cy="252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 to live notebook)</a:t>
            </a:r>
            <a:endParaRPr/>
          </a:p>
        </p:txBody>
      </p:sp>
      <p:grpSp>
        <p:nvGrpSpPr>
          <p:cNvPr id="456" name="Google Shape;456;p54"/>
          <p:cNvGrpSpPr/>
          <p:nvPr/>
        </p:nvGrpSpPr>
        <p:grpSpPr>
          <a:xfrm>
            <a:off x="4213310" y="1162256"/>
            <a:ext cx="3569963" cy="2819283"/>
            <a:chOff x="5076775" y="1958876"/>
            <a:chExt cx="3353968" cy="2648707"/>
          </a:xfrm>
        </p:grpSpPr>
        <p:sp>
          <p:nvSpPr>
            <p:cNvPr id="457" name="Google Shape;457;p54"/>
            <p:cNvSpPr/>
            <p:nvPr/>
          </p:nvSpPr>
          <p:spPr>
            <a:xfrm>
              <a:off x="5076775" y="1958876"/>
              <a:ext cx="3353968" cy="2648707"/>
            </a:xfrm>
            <a:custGeom>
              <a:rect b="b" l="l" r="r" t="t"/>
              <a:pathLst>
                <a:path extrusionOk="0" h="100673" w="131696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4"/>
            <p:cNvSpPr/>
            <p:nvPr/>
          </p:nvSpPr>
          <p:spPr>
            <a:xfrm>
              <a:off x="5189425" y="2075775"/>
              <a:ext cx="3123300" cy="183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9" name="Google Shape;459;p54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4020878" y="3711662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5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575" y="1371700"/>
            <a:ext cx="3227424" cy="18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4"/>
          <p:cNvSpPr/>
          <p:nvPr/>
        </p:nvSpPr>
        <p:spPr>
          <a:xfrm>
            <a:off x="4384588" y="1371763"/>
            <a:ext cx="3227400" cy="181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3" name="Google Shape;463;p54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775" y="1371700"/>
            <a:ext cx="3227424" cy="18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Libro</a:t>
            </a:r>
            <a:endParaRPr/>
          </a:p>
        </p:txBody>
      </p:sp>
      <p:sp>
        <p:nvSpPr>
          <p:cNvPr id="469" name="Google Shape;469;p55"/>
          <p:cNvSpPr txBox="1"/>
          <p:nvPr/>
        </p:nvSpPr>
        <p:spPr>
          <a:xfrm>
            <a:off x="4813675" y="2473275"/>
            <a:ext cx="3743100" cy="83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05.07-Support-Vector-Machines.ipynb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0" name="Google Shape;470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05" y="1980000"/>
            <a:ext cx="1480745" cy="19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7136" r="16599" t="0"/>
          <a:stretch/>
        </p:blipFill>
        <p:spPr>
          <a:xfrm>
            <a:off x="3103225" y="2432025"/>
            <a:ext cx="10820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 txBox="1"/>
          <p:nvPr>
            <p:ph type="title"/>
          </p:nvPr>
        </p:nvSpPr>
        <p:spPr>
          <a:xfrm>
            <a:off x="1705350" y="1307100"/>
            <a:ext cx="5733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Proyecto</a:t>
            </a:r>
            <a:endParaRPr sz="4800"/>
          </a:p>
        </p:txBody>
      </p:sp>
      <p:sp>
        <p:nvSpPr>
          <p:cNvPr id="478" name="Google Shape;478;p56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6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6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7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Evaluación</a:t>
            </a:r>
            <a:endParaRPr/>
          </a:p>
        </p:txBody>
      </p:sp>
      <p:grpSp>
        <p:nvGrpSpPr>
          <p:cNvPr id="487" name="Google Shape;487;p57"/>
          <p:cNvGrpSpPr/>
          <p:nvPr/>
        </p:nvGrpSpPr>
        <p:grpSpPr>
          <a:xfrm>
            <a:off x="1661375" y="1646088"/>
            <a:ext cx="1942800" cy="1569600"/>
            <a:chOff x="1660800" y="1171213"/>
            <a:chExt cx="1942800" cy="1569600"/>
          </a:xfrm>
        </p:grpSpPr>
        <p:sp>
          <p:nvSpPr>
            <p:cNvPr id="488" name="Google Shape;488;p57"/>
            <p:cNvSpPr/>
            <p:nvPr/>
          </p:nvSpPr>
          <p:spPr>
            <a:xfrm>
              <a:off x="1660800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7"/>
            <p:cNvSpPr txBox="1"/>
            <p:nvPr/>
          </p:nvSpPr>
          <p:spPr>
            <a:xfrm>
              <a:off x="1879865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20%</a:t>
              </a:r>
              <a:endParaRPr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0" name="Google Shape;490;p57"/>
            <p:cNvSpPr txBox="1"/>
            <p:nvPr/>
          </p:nvSpPr>
          <p:spPr>
            <a:xfrm>
              <a:off x="1879863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Lecturas y tareas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1" name="Google Shape;491;p57"/>
          <p:cNvGrpSpPr/>
          <p:nvPr/>
        </p:nvGrpSpPr>
        <p:grpSpPr>
          <a:xfrm>
            <a:off x="3601175" y="1646088"/>
            <a:ext cx="1942800" cy="1569600"/>
            <a:chOff x="3600600" y="1170963"/>
            <a:chExt cx="1942800" cy="1569600"/>
          </a:xfrm>
        </p:grpSpPr>
        <p:sp>
          <p:nvSpPr>
            <p:cNvPr id="492" name="Google Shape;492;p57"/>
            <p:cNvSpPr/>
            <p:nvPr/>
          </p:nvSpPr>
          <p:spPr>
            <a:xfrm>
              <a:off x="3600600" y="1170963"/>
              <a:ext cx="1942800" cy="1569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7"/>
            <p:cNvSpPr txBox="1"/>
            <p:nvPr/>
          </p:nvSpPr>
          <p:spPr>
            <a:xfrm>
              <a:off x="3819008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50%</a:t>
              </a:r>
              <a:endParaRPr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4" name="Google Shape;494;p57"/>
            <p:cNvSpPr txBox="1"/>
            <p:nvPr/>
          </p:nvSpPr>
          <p:spPr>
            <a:xfrm>
              <a:off x="3819008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Prácticas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5" name="Google Shape;495;p57"/>
          <p:cNvGrpSpPr/>
          <p:nvPr/>
        </p:nvGrpSpPr>
        <p:grpSpPr>
          <a:xfrm>
            <a:off x="5540409" y="1663039"/>
            <a:ext cx="1942800" cy="1552648"/>
            <a:chOff x="5539816" y="1171213"/>
            <a:chExt cx="1942800" cy="1569600"/>
          </a:xfrm>
        </p:grpSpPr>
        <p:sp>
          <p:nvSpPr>
            <p:cNvPr id="496" name="Google Shape;496;p57"/>
            <p:cNvSpPr/>
            <p:nvPr/>
          </p:nvSpPr>
          <p:spPr>
            <a:xfrm flipH="1">
              <a:off x="5539816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7"/>
            <p:cNvSpPr txBox="1"/>
            <p:nvPr/>
          </p:nvSpPr>
          <p:spPr>
            <a:xfrm>
              <a:off x="5762399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30%</a:t>
              </a:r>
              <a:endParaRPr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8" name="Google Shape;498;p57"/>
            <p:cNvSpPr txBox="1"/>
            <p:nvPr/>
          </p:nvSpPr>
          <p:spPr>
            <a:xfrm>
              <a:off x="5762397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final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9" name="Google Shape;499;p57"/>
          <p:cNvGrpSpPr/>
          <p:nvPr/>
        </p:nvGrpSpPr>
        <p:grpSpPr>
          <a:xfrm>
            <a:off x="3474468" y="2402446"/>
            <a:ext cx="260366" cy="260366"/>
            <a:chOff x="3157188" y="909150"/>
            <a:chExt cx="470400" cy="470400"/>
          </a:xfrm>
        </p:grpSpPr>
        <p:sp>
          <p:nvSpPr>
            <p:cNvPr id="500" name="Google Shape;500;p57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7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57"/>
          <p:cNvGrpSpPr/>
          <p:nvPr/>
        </p:nvGrpSpPr>
        <p:grpSpPr>
          <a:xfrm>
            <a:off x="5413627" y="2402446"/>
            <a:ext cx="260366" cy="260366"/>
            <a:chOff x="3157188" y="909150"/>
            <a:chExt cx="470400" cy="470400"/>
          </a:xfrm>
        </p:grpSpPr>
        <p:sp>
          <p:nvSpPr>
            <p:cNvPr id="503" name="Google Shape;503;p57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7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57"/>
          <p:cNvGrpSpPr/>
          <p:nvPr/>
        </p:nvGrpSpPr>
        <p:grpSpPr>
          <a:xfrm>
            <a:off x="1660800" y="3198828"/>
            <a:ext cx="5822400" cy="1302832"/>
            <a:chOff x="1660791" y="2723853"/>
            <a:chExt cx="5822400" cy="1525922"/>
          </a:xfrm>
        </p:grpSpPr>
        <p:sp>
          <p:nvSpPr>
            <p:cNvPr id="506" name="Google Shape;506;p57"/>
            <p:cNvSpPr/>
            <p:nvPr/>
          </p:nvSpPr>
          <p:spPr>
            <a:xfrm rot="10800000">
              <a:off x="1660791" y="2723853"/>
              <a:ext cx="5822400" cy="15258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7"/>
            <p:cNvSpPr txBox="1"/>
            <p:nvPr/>
          </p:nvSpPr>
          <p:spPr>
            <a:xfrm>
              <a:off x="1660791" y="2948075"/>
              <a:ext cx="56901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778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Las lecturas, tareas y prácticas son obligatorias y deben ser completadas en tiempo y forma.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778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Por cada lectura deberá crearse un reporte de máximo una cuartilla.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778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Para cada práctica debe crearse un Notebook y deberá agregarse al repositorio personal.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778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 reporte del proyecto deberá describir el trabajo de investigación en formato de artículo.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58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Requerimientos generales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14" name="Google Shape;514;p58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proyecto debe presentar una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propuesta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original, ya sea sobre un tema novedoso o la exploración de un problema poco estudiado.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objetivos del proyecto deben ser alcanzables dentro del tiempo establecido (~un mes) y recursos disponibles.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propuesta de proyecto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debe ser aprobada, en la cual se revisará la pregunta de investigación, datos a utilizar y un esbozo de la metodología propuesta.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59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1: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Reporte de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21" name="Google Shape;521;p59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AutoNum type="arabicPeriod"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Resumen</a:t>
            </a:r>
            <a:endParaRPr b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Objetivo: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Presentar una visión general concisa y clara del proyecto.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Contenido: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Problema de investigación, Objetivos específicos; Metodología general; Resultados más relevantes; Conclusiones principales.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Consejos:</a:t>
            </a:r>
            <a:endParaRPr b="1" sz="1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Debe ser lo suficientemente completo para captar la atención del lector, pero también lo suficientemente conciso para que sea fácil de entender.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recomienda escribir el resumen al final, una vez que se hayan completado las otras secciones.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2403300" y="2308700"/>
            <a:ext cx="43374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235" name="Google Shape;235;p33"/>
          <p:cNvSpPr txBox="1"/>
          <p:nvPr>
            <p:ph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36" name="Google Shape;236;p33"/>
          <p:cNvGrpSpPr/>
          <p:nvPr/>
        </p:nvGrpSpPr>
        <p:grpSpPr>
          <a:xfrm>
            <a:off x="7731792" y="683864"/>
            <a:ext cx="709214" cy="351346"/>
            <a:chOff x="7731792" y="683864"/>
            <a:chExt cx="709214" cy="351346"/>
          </a:xfrm>
        </p:grpSpPr>
        <p:pic>
          <p:nvPicPr>
            <p:cNvPr id="237" name="Google Shape;237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8323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3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773179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7727549" y="1711192"/>
            <a:ext cx="357774" cy="351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3"/>
          <p:cNvGrpSpPr/>
          <p:nvPr/>
        </p:nvGrpSpPr>
        <p:grpSpPr>
          <a:xfrm>
            <a:off x="6322547" y="1026306"/>
            <a:ext cx="709021" cy="693789"/>
            <a:chOff x="6322547" y="1123984"/>
            <a:chExt cx="709021" cy="693789"/>
          </a:xfrm>
        </p:grpSpPr>
        <p:pic>
          <p:nvPicPr>
            <p:cNvPr id="241" name="Google Shape;241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673794" y="112398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322547" y="112398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673794" y="1466427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322547" y="1466427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33"/>
          <p:cNvPicPr preferRelativeResize="0"/>
          <p:nvPr/>
        </p:nvPicPr>
        <p:blipFill rotWithShape="1">
          <a:blip r:embed="rId4">
            <a:alphaModFix/>
          </a:blip>
          <a:srcRect b="16523" l="18541" r="17368" t="16523"/>
          <a:stretch/>
        </p:blipFill>
        <p:spPr>
          <a:xfrm>
            <a:off x="8078796" y="3423404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/>
          <p:nvPr/>
        </p:nvSpPr>
        <p:spPr>
          <a:xfrm>
            <a:off x="6359455" y="1401613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60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1: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Reporte de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28" name="Google Shape;528;p60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AutoNum type="arabicPeriod" startAt="2"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Introducción</a:t>
            </a:r>
            <a:endParaRPr b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Objetivo: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Contextualizar el proyecto y presentar el problema de investigación.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Contenido: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Relevancia del tema; Justificación de la investigación; Objetivos específicos y pregunta de investigación.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Consejos:</a:t>
            </a:r>
            <a:endParaRPr b="1" sz="1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introducción debe ser atractiva y motivar al lector a seguir leyendo.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 importante establecer la relevancia del proyecto para el campo de la ciencia de datos.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61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1: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Reporte de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35" name="Google Shape;535;p61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AutoNum type="arabicPeriod" startAt="3"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Métodos</a:t>
            </a:r>
            <a:endParaRPr b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Objetivo: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Describir en detalle cómo se llevó a cabo la investigación.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Contenido: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Conjunto de datos; Procesamiento de los datos; Modelos y algoritmos utilizados; Cómo se evaluarán los modelos.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Consejos:</a:t>
            </a:r>
            <a:endParaRPr b="1" sz="1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sección de métodos debe ser lo suficientemente detallada para que otro investigador pueda replicar el estudio.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deben justificar las decisiones metodológicas tomadas.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62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1: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Reporte de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42" name="Google Shape;542;p62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AutoNum type="arabicPeriod" startAt="4"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Resultados</a:t>
            </a:r>
            <a:endParaRPr b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Objetivo: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Presentar los hallazgos de la investigación de manera clara y concisa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Contenido: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Presentación de los resultados (tablas, gráficos, figuras). Análisis estadístico (si aplica).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Consejos:</a:t>
            </a:r>
            <a:endParaRPr b="1" sz="1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resultados deben ser presentados de manera objetiva (cuantitativa).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recomienda investigar el tipo de recurso más utilizado en la literatura para presentar los resultados de manera clara y concisa.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63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1: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Reporte de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49" name="Google Shape;549;p63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AutoNum type="arabicPeriod" startAt="5"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Discusión y conclusiones</a:t>
            </a:r>
            <a:endParaRPr b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Objetivo: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Interpretar los resultados y responder a la pregunta de investigación.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Contenido: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Interpretación de los resultados; Limitaciones del estudio; Principales hallazgos; Respuestas a las pregunta de investigación; Trabajo a futuro (acciones no alcanzadas).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Consejos:</a:t>
            </a:r>
            <a:endParaRPr b="1" sz="1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discusión debe conectar los resultados con la introducción y la problemática abordada.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deben discutir las limitaciones del estudio y proponer futuras líneas de investigación.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64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1: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Reporte de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56" name="Google Shape;556;p64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Referencias</a:t>
            </a:r>
            <a:endParaRPr b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Objetivo: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Citar todas las fuentes utilizadas en el proyecto.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Contenido: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Lista completa de las referencias bibliográficas; Seguir un estilo de citación específico.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Consejos:</a:t>
            </a:r>
            <a:endParaRPr b="1" sz="15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Las referencias deben ser formateadas de manera consistente y precisa.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recomienda utilizar un gestor de bibliografías para facilitar la creación de las referencias (BibTeX).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65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1: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Reporte de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563" name="Google Shape;5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188" y="1417000"/>
            <a:ext cx="2963621" cy="372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66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2: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Notebook del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70" name="Google Shape;570;p66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proyecto deberá ser desarrollado usando un Notebook de Python, el cual deberá estar organizado y documentado.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Verificar que las salidas (impresiones) sean las adecuadas y evitar mostrar salidas útiles solo para el periodo de desarrollo.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deberá proporcionar el enlace al repositorio de Github personal.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Cronológicamente es el primer elemento de trabajo del Proyecto (solo después de la propuesta).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67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2: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Notebook del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577" name="Google Shape;577;p6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575" y="1417000"/>
            <a:ext cx="5568848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68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3: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Presentaci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ón del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84" name="Google Shape;584;p68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diferencia de los entregables previos, la presentación permitirá dar a conocer la investigación realizada por cada estudiante al resto de la clase, por lo que se deben ser claros, concisos y amenos.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número de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Slides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para la presentación deberá ser 12 incluyendo la portada, referencias, y agradecimientos. Después de la portada deberá mostrarse “el video”.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fecha para las presentaciones es el miércoles 20/nov, y cada estudiante tendrá un máximo de 10 minutos.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secuencia de las presentaciones seguirá un orden inverso al de recepción de los trabajos.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69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3: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Presentación del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591" name="Google Shape;5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00" y="1416950"/>
            <a:ext cx="4966589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1375425" y="1307100"/>
            <a:ext cx="6268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4.5</a:t>
            </a:r>
            <a:r>
              <a:rPr lang="en" sz="4800">
                <a:solidFill>
                  <a:schemeClr val="lt2"/>
                </a:solidFill>
              </a:rPr>
              <a:t> </a:t>
            </a:r>
            <a:r>
              <a:rPr lang="en" sz="4600"/>
              <a:t>Support vector machines</a:t>
            </a:r>
            <a:endParaRPr sz="2500"/>
          </a:p>
        </p:txBody>
      </p:sp>
      <p:sp>
        <p:nvSpPr>
          <p:cNvPr id="255" name="Google Shape;255;p34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70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4: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Video del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98" name="Google Shape;598;p70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Preparar un video de 1 minuto (exacto) detallando lo realizado en el proyecto.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Para este entregable se evaluará el nivel de abstracción y síntesis del proyecto, así como la creatividad y calidad.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video debe ser dirigido a un objetivo no técnico: formato de divulgación de la ciencia.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video también deberá motivar a nuevos estudiantes a tomar el curso :)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Cronológicamente es el último elemento a preparar.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71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Entregable 4: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Video del proyecto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descr="Por Scarlett Magdaleno Gatica&#10;Introducción a la Ciencia de Datos 2023&#10;Maestría en Ciencias de la Computación - CICESE" id="605" name="Google Shape;605;p71" title="Detección de depresión y ansiedad en adolescentes a través de textos de redes social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350" y="1552900"/>
            <a:ext cx="6383289" cy="35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2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r>
              <a:rPr lang="en"/>
              <a:t>!</a:t>
            </a:r>
            <a:endParaRPr/>
          </a:p>
        </p:txBody>
      </p:sp>
      <p:sp>
        <p:nvSpPr>
          <p:cNvPr id="611" name="Google Shape;611;p72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¿Alguna pregunta</a:t>
            </a: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?</a:t>
            </a:r>
            <a:endParaRPr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hussein</a:t>
            </a:r>
            <a:r>
              <a:rPr lang="en"/>
              <a:t>@cicese.mx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https://sites.google.com/view/husseinlopeznava</a:t>
            </a:r>
            <a:endParaRPr/>
          </a:p>
        </p:txBody>
      </p:sp>
      <p:grpSp>
        <p:nvGrpSpPr>
          <p:cNvPr id="612" name="Google Shape;612;p72"/>
          <p:cNvGrpSpPr/>
          <p:nvPr/>
        </p:nvGrpSpPr>
        <p:grpSpPr>
          <a:xfrm>
            <a:off x="4309559" y="2928275"/>
            <a:ext cx="525300" cy="525300"/>
            <a:chOff x="4309559" y="2928275"/>
            <a:chExt cx="525300" cy="525300"/>
          </a:xfrm>
        </p:grpSpPr>
        <p:sp>
          <p:nvSpPr>
            <p:cNvPr id="613" name="Google Shape;613;p72"/>
            <p:cNvSpPr/>
            <p:nvPr/>
          </p:nvSpPr>
          <p:spPr>
            <a:xfrm>
              <a:off x="4309559" y="2928275"/>
              <a:ext cx="525300" cy="52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72"/>
            <p:cNvGrpSpPr/>
            <p:nvPr/>
          </p:nvGrpSpPr>
          <p:grpSpPr>
            <a:xfrm>
              <a:off x="4412298" y="3045942"/>
              <a:ext cx="320315" cy="286423"/>
              <a:chOff x="3824739" y="3890112"/>
              <a:chExt cx="208105" cy="186110"/>
            </a:xfrm>
          </p:grpSpPr>
          <p:sp>
            <p:nvSpPr>
              <p:cNvPr id="615" name="Google Shape;615;p72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72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72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8" name="Google Shape;618;p72"/>
          <p:cNvSpPr/>
          <p:nvPr/>
        </p:nvSpPr>
        <p:spPr>
          <a:xfrm>
            <a:off x="5351494" y="2928275"/>
            <a:ext cx="525300" cy="525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8040000" dist="1047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2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2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2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644" y="2368622"/>
            <a:ext cx="743125" cy="9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2"/>
          <p:cNvSpPr txBox="1"/>
          <p:nvPr/>
        </p:nvSpPr>
        <p:spPr>
          <a:xfrm>
            <a:off x="3109650" y="4409325"/>
            <a:ext cx="2924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was based on a template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Slidesgo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Flaticon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4" name="Google Shape;624;p72"/>
          <p:cNvSpPr/>
          <p:nvPr/>
        </p:nvSpPr>
        <p:spPr>
          <a:xfrm>
            <a:off x="2117000" y="3622400"/>
            <a:ext cx="49329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625" name="Google Shape;625;p72"/>
          <p:cNvGrpSpPr/>
          <p:nvPr/>
        </p:nvGrpSpPr>
        <p:grpSpPr>
          <a:xfrm>
            <a:off x="3267625" y="2928275"/>
            <a:ext cx="525300" cy="525300"/>
            <a:chOff x="3267625" y="2928275"/>
            <a:chExt cx="525300" cy="525300"/>
          </a:xfrm>
        </p:grpSpPr>
        <p:sp>
          <p:nvSpPr>
            <p:cNvPr id="626" name="Google Shape;626;p72"/>
            <p:cNvSpPr/>
            <p:nvPr/>
          </p:nvSpPr>
          <p:spPr>
            <a:xfrm>
              <a:off x="3267625" y="2928275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7" name="Google Shape;627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4868" y="3049982"/>
              <a:ext cx="310799" cy="3108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chemeClr val="accent6">
                  <a:alpha val="50000"/>
                </a:schemeClr>
              </a:outerShdw>
            </a:effectLst>
          </p:spPr>
        </p:pic>
      </p:grpSp>
      <p:pic>
        <p:nvPicPr>
          <p:cNvPr id="628" name="Google Shape;62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750" y="3054096"/>
            <a:ext cx="310799" cy="2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0" name="Google Shape;630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85" y="2207626"/>
            <a:ext cx="1308768" cy="1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271125" y="225"/>
            <a:ext cx="9797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/>
        </p:nvSpPr>
        <p:spPr>
          <a:xfrm>
            <a:off x="0" y="1094100"/>
            <a:ext cx="7056300" cy="280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¿</a:t>
            </a:r>
            <a:r>
              <a:rPr b="1" lang="en" sz="4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Qué</a:t>
            </a:r>
            <a:r>
              <a:rPr b="1" lang="en" sz="5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son las</a:t>
            </a:r>
            <a:r>
              <a:rPr b="1" lang="en" sz="50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5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      </a:t>
            </a:r>
            <a:r>
              <a:rPr b="1" lang="en" sz="6000">
                <a:solidFill>
                  <a:schemeClr val="accent6"/>
                </a:solidFill>
                <a:latin typeface="Albert Sans"/>
                <a:ea typeface="Albert Sans"/>
                <a:cs typeface="Albert Sans"/>
                <a:sym typeface="Albert Sans"/>
              </a:rPr>
              <a:t>Máquinas</a:t>
            </a:r>
            <a:r>
              <a:rPr b="1" lang="en" sz="4800">
                <a:solidFill>
                  <a:schemeClr val="accent6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en" sz="48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de</a:t>
            </a: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       </a:t>
            </a:r>
            <a:endParaRPr b="1" sz="5000">
              <a:solidFill>
                <a:schemeClr val="accent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chemeClr val="accent6"/>
                </a:solidFill>
                <a:latin typeface="Albert Sans"/>
                <a:ea typeface="Albert Sans"/>
                <a:cs typeface="Albert Sans"/>
                <a:sym typeface="Albert Sans"/>
              </a:rPr>
              <a:t>  Soporte</a:t>
            </a: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en" sz="6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Vectorial</a:t>
            </a:r>
            <a:r>
              <a:rPr b="1" lang="en" sz="5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?</a:t>
            </a:r>
            <a:endParaRPr b="1" sz="50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idx="2" type="subTitle"/>
          </p:nvPr>
        </p:nvSpPr>
        <p:spPr>
          <a:xfrm>
            <a:off x="3413225" y="2004950"/>
            <a:ext cx="23109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un modelo que representa a los puntos de muestra en el espacio, separando las clases a 2 espacios lo más amplios posibles mediante un hiperplano de separación definido como el vector entre los 2 puntos, de las 2 clases, más cercanos al que se llama vector soporte. </a:t>
            </a:r>
            <a:endParaRPr sz="1200"/>
          </a:p>
        </p:txBody>
      </p:sp>
      <p:sp>
        <p:nvSpPr>
          <p:cNvPr id="271" name="Google Shape;271;p36"/>
          <p:cNvSpPr txBox="1"/>
          <p:nvPr>
            <p:ph idx="5" type="subTitle"/>
          </p:nvPr>
        </p:nvSpPr>
        <p:spPr>
          <a:xfrm>
            <a:off x="6156095" y="2004955"/>
            <a:ext cx="23775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Son un tipo de algoritmo de aprendizaje automático que se utiliza para problemas de clasificación y regresión.</a:t>
            </a:r>
            <a:r>
              <a:rPr lang="en" sz="1200"/>
              <a:t> </a:t>
            </a:r>
            <a:br>
              <a:rPr lang="en" sz="1200"/>
            </a:br>
            <a:r>
              <a:rPr lang="en" sz="1200"/>
              <a:t>Se basan en el concepto de encontrar un hiperplano que separe los datos de dos clases de forma óptima. </a:t>
            </a:r>
            <a:br>
              <a:rPr lang="en" sz="1200"/>
            </a:br>
            <a:r>
              <a:rPr lang="en" sz="1100"/>
              <a:t>El hiperplano óptimo es el que tiene el margen más amplio entre los dos conjuntos de datos.</a:t>
            </a:r>
            <a:endParaRPr sz="1100"/>
          </a:p>
        </p:txBody>
      </p:sp>
      <p:sp>
        <p:nvSpPr>
          <p:cNvPr id="272" name="Google Shape;272;p36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Definiciones</a:t>
            </a:r>
            <a:endParaRPr/>
          </a:p>
        </p:txBody>
      </p:sp>
      <p:sp>
        <p:nvSpPr>
          <p:cNvPr id="273" name="Google Shape;273;p36"/>
          <p:cNvSpPr txBox="1"/>
          <p:nvPr>
            <p:ph idx="1" type="subTitle"/>
          </p:nvPr>
        </p:nvSpPr>
        <p:spPr>
          <a:xfrm>
            <a:off x="812845" y="2004954"/>
            <a:ext cx="23775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un algoritmo de aprendizaje automático que busca encontrar hiperplanos de separación óptimos para clasificar datos en espacios de alta dimensión, destacándose por su capacidad para maximizar el margen entre las clases y su robustez frente al sobreajuste.</a:t>
            </a:r>
            <a:endParaRPr sz="1200"/>
          </a:p>
        </p:txBody>
      </p:sp>
      <p:sp>
        <p:nvSpPr>
          <p:cNvPr id="274" name="Google Shape;274;p36"/>
          <p:cNvSpPr txBox="1"/>
          <p:nvPr>
            <p:ph idx="7" type="subTitle"/>
          </p:nvPr>
        </p:nvSpPr>
        <p:spPr>
          <a:xfrm>
            <a:off x="812851" y="12622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ChatGPT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5" name="Google Shape;275;p36"/>
          <p:cNvSpPr txBox="1"/>
          <p:nvPr>
            <p:ph idx="8" type="subTitle"/>
          </p:nvPr>
        </p:nvSpPr>
        <p:spPr>
          <a:xfrm>
            <a:off x="3488691" y="12622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Wikipedia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" name="Google Shape;276;p36"/>
          <p:cNvSpPr txBox="1"/>
          <p:nvPr>
            <p:ph idx="9" type="subTitle"/>
          </p:nvPr>
        </p:nvSpPr>
        <p:spPr>
          <a:xfrm>
            <a:off x="6160355" y="12622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Gemini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6090300" y="4422300"/>
            <a:ext cx="231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https://gemini.google.com/</a:t>
            </a:r>
            <a:endParaRPr sz="1000">
              <a:solidFill>
                <a:srgbClr val="00C3B1"/>
              </a:solidFill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3695100" y="4422300"/>
            <a:ext cx="176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https://en.wikipedia.org/wiki/Support_vector_machine</a:t>
            </a:r>
            <a:endParaRPr sz="1000">
              <a:solidFill>
                <a:srgbClr val="00C3B1"/>
              </a:solidFill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985500" y="4422300"/>
            <a:ext cx="18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https://chat.openai.com/</a:t>
            </a:r>
            <a:endParaRPr sz="1000">
              <a:solidFill>
                <a:srgbClr val="00C3B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Clasificadores lineales: ¿qué línea es mejor?</a:t>
            </a:r>
            <a:endParaRPr b="1" sz="26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450" y="1496999"/>
            <a:ext cx="4253075" cy="32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8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Elegir el que tenga mayor margen</a:t>
            </a:r>
            <a:endParaRPr b="1" sz="24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75" y="1357925"/>
            <a:ext cx="4645850" cy="33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9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Parametrización del límite de decisión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Confianza: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(w.x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j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+ b) y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j</a:t>
            </a:r>
            <a:endParaRPr baseline="-25000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Etiquetas (class):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y</a:t>
            </a:r>
            <a:r>
              <a:rPr baseline="-25000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∈ {-1, +1}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301" name="Google Shape;301;p39"/>
          <p:cNvGrpSpPr/>
          <p:nvPr/>
        </p:nvGrpSpPr>
        <p:grpSpPr>
          <a:xfrm>
            <a:off x="3999732" y="1552911"/>
            <a:ext cx="4001470" cy="3091991"/>
            <a:chOff x="3575375" y="2712925"/>
            <a:chExt cx="4440651" cy="3305175"/>
          </a:xfrm>
        </p:grpSpPr>
        <p:pic>
          <p:nvPicPr>
            <p:cNvPr id="302" name="Google Shape;302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11050" y="2712925"/>
              <a:ext cx="4404976" cy="330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39"/>
            <p:cNvSpPr/>
            <p:nvPr/>
          </p:nvSpPr>
          <p:spPr>
            <a:xfrm>
              <a:off x="3575375" y="3482625"/>
              <a:ext cx="347700" cy="6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roductory Calculus - Bachelor of Arts in Mathematics by Slidesgo">
  <a:themeElements>
    <a:clrScheme name="Simple Light">
      <a:dk1>
        <a:srgbClr val="112158"/>
      </a:dk1>
      <a:lt1>
        <a:srgbClr val="FAFAFA"/>
      </a:lt1>
      <a:dk2>
        <a:srgbClr val="3C51A9"/>
      </a:dk2>
      <a:lt2>
        <a:srgbClr val="7697CE"/>
      </a:lt2>
      <a:accent1>
        <a:srgbClr val="BED6EA"/>
      </a:accent1>
      <a:accent2>
        <a:srgbClr val="D3E5FD"/>
      </a:accent2>
      <a:accent3>
        <a:srgbClr val="E7E7E7"/>
      </a:accent3>
      <a:accent4>
        <a:srgbClr val="FDFEFD"/>
      </a:accent4>
      <a:accent5>
        <a:srgbClr val="F9F8FB"/>
      </a:accent5>
      <a:accent6>
        <a:srgbClr val="FFFFFF"/>
      </a:accent6>
      <a:hlink>
        <a:srgbClr val="1121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